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98" r:id="rId2"/>
    <p:sldId id="256" r:id="rId3"/>
    <p:sldId id="257" r:id="rId4"/>
    <p:sldId id="285" r:id="rId5"/>
    <p:sldId id="258" r:id="rId6"/>
    <p:sldId id="260" r:id="rId7"/>
    <p:sldId id="316" r:id="rId8"/>
    <p:sldId id="311" r:id="rId9"/>
    <p:sldId id="276" r:id="rId10"/>
    <p:sldId id="261" r:id="rId11"/>
    <p:sldId id="286" r:id="rId12"/>
    <p:sldId id="278" r:id="rId13"/>
    <p:sldId id="300" r:id="rId14"/>
    <p:sldId id="301" r:id="rId15"/>
    <p:sldId id="302" r:id="rId16"/>
    <p:sldId id="303" r:id="rId17"/>
    <p:sldId id="315" r:id="rId18"/>
    <p:sldId id="305" r:id="rId19"/>
    <p:sldId id="308" r:id="rId20"/>
    <p:sldId id="309" r:id="rId21"/>
    <p:sldId id="310" r:id="rId22"/>
    <p:sldId id="312" r:id="rId23"/>
    <p:sldId id="313" r:id="rId24"/>
    <p:sldId id="262" r:id="rId25"/>
    <p:sldId id="307" r:id="rId26"/>
    <p:sldId id="297" r:id="rId27"/>
    <p:sldId id="284" r:id="rId28"/>
    <p:sldId id="279" r:id="rId29"/>
    <p:sldId id="277" r:id="rId30"/>
    <p:sldId id="280" r:id="rId31"/>
    <p:sldId id="281" r:id="rId32"/>
    <p:sldId id="293" r:id="rId33"/>
    <p:sldId id="294" r:id="rId34"/>
    <p:sldId id="314" r:id="rId35"/>
  </p:sldIdLst>
  <p:sldSz cx="9144000" cy="6858000" type="screen4x3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9"/>
    <p:restoredTop sz="94673"/>
  </p:normalViewPr>
  <p:slideViewPr>
    <p:cSldViewPr snapToGrid="0" snapToObjects="1">
      <p:cViewPr varScale="1">
        <p:scale>
          <a:sx n="156" d="100"/>
          <a:sy n="156" d="100"/>
        </p:scale>
        <p:origin x="-11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588E9-F425-AF4F-9883-9205E17A232E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4C630-8A06-744B-BAF0-F590A60A8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Consider the DNA sequences below. When double stranded, which would requite MORE heat to disrupt and make single stranded?</a:t>
            </a:r>
          </a:p>
          <a:p>
            <a:r>
              <a:rPr lang="en-US" smtClean="0"/>
              <a:t>https://www.polleverywhere.com/multiple_choice_polls/fN7WLP7nvF96NPa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4C630-8A06-744B-BAF0-F590A60A8E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9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How must the polymerase 'read' the template DNA strand?</a:t>
            </a:r>
          </a:p>
          <a:p>
            <a:r>
              <a:rPr lang="en-US" smtClean="0"/>
              <a:t>https://www.polleverywhere.com/multiple_choice_polls/RJaSMxin2IgcW0I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4C630-8A06-744B-BAF0-F590A60A8E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8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4C630-8A06-744B-BAF0-F590A60A8E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AB38C65-E226-4746-A7EB-654D7A7118C5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641F96C-A5DE-2B40-B87E-A6C1AA2582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reminders: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4605" y="1600200"/>
            <a:ext cx="9222059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PLC#2 due tonight by 11:59PM</a:t>
            </a:r>
          </a:p>
          <a:p>
            <a:pPr lvl="1"/>
            <a:r>
              <a:rPr lang="en-US" dirty="0"/>
              <a:t>MUST be a primary (original) RESEARCH article</a:t>
            </a:r>
          </a:p>
          <a:p>
            <a:pPr lvl="1"/>
            <a:r>
              <a:rPr lang="en-US" dirty="0"/>
              <a:t>Duplicate submissions, incorrect formats, and late submissions will not receive credit</a:t>
            </a:r>
          </a:p>
          <a:p>
            <a:endParaRPr lang="en-US" dirty="0"/>
          </a:p>
          <a:p>
            <a:r>
              <a:rPr lang="en-US" dirty="0"/>
              <a:t>Group project topics due Sunday by 11:59PM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Preview the instructions for the written and oral components of this project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Work with your group to decide on a cell bio concept and related topic of interest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Upload to </a:t>
            </a:r>
            <a:r>
              <a:rPr lang="en-US" dirty="0" smtClean="0"/>
              <a:t>Canvas: </a:t>
            </a:r>
            <a:r>
              <a:rPr lang="en-US" dirty="0" smtClean="0"/>
              <a:t>Include </a:t>
            </a:r>
            <a:r>
              <a:rPr lang="en-US" dirty="0"/>
              <a:t>group #, member names, </a:t>
            </a:r>
            <a:r>
              <a:rPr lang="en-US" dirty="0" smtClean="0"/>
              <a:t>cell bio concept and applied topic </a:t>
            </a:r>
            <a:r>
              <a:rPr lang="en-US" dirty="0"/>
              <a:t>(be specific), and 1-3 sentences/bullet points describing how your chosen cell biological concepts relates to a topic of </a:t>
            </a:r>
            <a:r>
              <a:rPr lang="en-US" dirty="0" smtClean="0"/>
              <a:t>interest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Attend Seminar #1 and turn in question sheet Tuesday 3/27 at 4PM</a:t>
            </a:r>
          </a:p>
          <a:p>
            <a:pPr lvl="1"/>
            <a:r>
              <a:rPr lang="en-US" b="1" dirty="0"/>
              <a:t>Gateway Park: 60 Prescott St. Seminar room 1002</a:t>
            </a:r>
          </a:p>
          <a:p>
            <a:pPr lvl="1"/>
            <a:r>
              <a:rPr lang="en-US" b="1" dirty="0"/>
              <a:t>Sign-in sheet in back of room</a:t>
            </a:r>
          </a:p>
        </p:txBody>
      </p:sp>
    </p:spTree>
    <p:extLst>
      <p:ext uri="{BB962C8B-B14F-4D97-AF65-F5344CB8AC3E}">
        <p14:creationId xmlns:p14="http://schemas.microsoft.com/office/powerpoint/2010/main" val="367682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Mechanism for Heredity</a:t>
            </a:r>
          </a:p>
        </p:txBody>
      </p:sp>
      <p:pic>
        <p:nvPicPr>
          <p:cNvPr id="4" name="Picture 2" descr="figure_06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23616"/>
            <a:ext cx="8531225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Semiconservative replication!</a:t>
            </a:r>
          </a:p>
          <a:p>
            <a:pPr lvl="1"/>
            <a:r>
              <a:rPr lang="en-US" dirty="0"/>
              <a:t>Identical copies passed on to daughter cells</a:t>
            </a:r>
          </a:p>
          <a:p>
            <a:pPr lvl="1"/>
            <a:r>
              <a:rPr lang="en-US" dirty="0"/>
              <a:t>Enabled by base pairing</a:t>
            </a:r>
          </a:p>
        </p:txBody>
      </p:sp>
    </p:spTree>
    <p:extLst>
      <p:ext uri="{BB962C8B-B14F-4D97-AF65-F5344CB8AC3E}">
        <p14:creationId xmlns:p14="http://schemas.microsoft.com/office/powerpoint/2010/main" val="345073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encodes for more then just protein!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544" y="1600200"/>
            <a:ext cx="8690680" cy="4876800"/>
          </a:xfrm>
        </p:spPr>
        <p:txBody>
          <a:bodyPr/>
          <a:lstStyle/>
          <a:p>
            <a:r>
              <a:rPr lang="en-US" dirty="0"/>
              <a:t>Genes are arranged along DNA</a:t>
            </a:r>
          </a:p>
          <a:p>
            <a:pPr lvl="1"/>
            <a:r>
              <a:rPr lang="en-US" dirty="0"/>
              <a:t># of genes differs dramatically between species: Yeast have ~6,600 genes; human genome has 20,000-30,000 genes</a:t>
            </a:r>
          </a:p>
          <a:p>
            <a:r>
              <a:rPr lang="en-US" dirty="0"/>
              <a:t>Genes encode for RNA </a:t>
            </a:r>
          </a:p>
          <a:p>
            <a:pPr lvl="1"/>
            <a:r>
              <a:rPr lang="en-US" dirty="0"/>
              <a:t>Most RNA will be translated to make protein</a:t>
            </a:r>
          </a:p>
          <a:p>
            <a:pPr lvl="1"/>
            <a:r>
              <a:rPr lang="en-US" dirty="0"/>
              <a:t>Some RNA have other diverse functions</a:t>
            </a:r>
          </a:p>
          <a:p>
            <a:pPr lvl="1"/>
            <a:r>
              <a:rPr lang="en-US" dirty="0"/>
              <a:t>Function of ‘junk’ DNA between genes not well understood</a:t>
            </a:r>
          </a:p>
        </p:txBody>
      </p:sp>
      <p:pic>
        <p:nvPicPr>
          <p:cNvPr id="4" name="Picture 2" descr="figure_05_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6"/>
          <a:stretch/>
        </p:blipFill>
        <p:spPr bwMode="auto">
          <a:xfrm>
            <a:off x="379999" y="5357864"/>
            <a:ext cx="8531225" cy="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82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encodes for more then just protein!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544" y="1600200"/>
            <a:ext cx="4718345" cy="4876800"/>
          </a:xfrm>
        </p:spPr>
        <p:txBody>
          <a:bodyPr/>
          <a:lstStyle/>
          <a:p>
            <a:r>
              <a:rPr lang="en-US" dirty="0"/>
              <a:t>Specialized DNA sequences are required for</a:t>
            </a:r>
          </a:p>
          <a:p>
            <a:pPr lvl="1"/>
            <a:r>
              <a:rPr lang="en-US" dirty="0"/>
              <a:t>Initiation of replication (</a:t>
            </a:r>
            <a:r>
              <a:rPr lang="en-US" dirty="0">
                <a:solidFill>
                  <a:srgbClr val="FF0000"/>
                </a:solidFill>
              </a:rPr>
              <a:t>origin</a:t>
            </a:r>
            <a:r>
              <a:rPr lang="en-US" dirty="0"/>
              <a:t> of replication or ORC) </a:t>
            </a:r>
          </a:p>
          <a:p>
            <a:pPr lvl="1"/>
            <a:r>
              <a:rPr lang="en-US" dirty="0"/>
              <a:t>Completion of replication (</a:t>
            </a:r>
            <a:r>
              <a:rPr lang="en-US" dirty="0">
                <a:solidFill>
                  <a:srgbClr val="FF0000"/>
                </a:solidFill>
              </a:rPr>
              <a:t>telomere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Chromosome segregation during cell division (</a:t>
            </a:r>
            <a:r>
              <a:rPr lang="en-US" dirty="0">
                <a:solidFill>
                  <a:srgbClr val="FF0000"/>
                </a:solidFill>
              </a:rPr>
              <a:t>centromere</a:t>
            </a:r>
            <a:r>
              <a:rPr lang="en-US" dirty="0"/>
              <a:t>)</a:t>
            </a:r>
          </a:p>
          <a:p>
            <a:pPr marL="548640" lvl="2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5" name="Picture 2" descr="figure_05_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6" r="64177" b="20782"/>
          <a:stretch/>
        </p:blipFill>
        <p:spPr bwMode="auto">
          <a:xfrm>
            <a:off x="5065889" y="1499373"/>
            <a:ext cx="3845335" cy="509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11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</a:t>
            </a:r>
          </a:p>
        </p:txBody>
      </p:sp>
      <p:pic>
        <p:nvPicPr>
          <p:cNvPr id="4" name="Picture 2" descr="figure_06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51" y="2103022"/>
            <a:ext cx="5013272" cy="461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95" y="1600200"/>
            <a:ext cx="4630283" cy="4876800"/>
          </a:xfrm>
        </p:spPr>
        <p:txBody>
          <a:bodyPr/>
          <a:lstStyle/>
          <a:p>
            <a:r>
              <a:rPr lang="en-US" dirty="0"/>
              <a:t>Begins at an ORC (origin of replication)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Enzymes </a:t>
            </a:r>
            <a:r>
              <a:rPr lang="en-US" i="1" dirty="0"/>
              <a:t>denature</a:t>
            </a:r>
            <a:r>
              <a:rPr lang="en-US" dirty="0"/>
              <a:t> (‘unzip’) the double strand </a:t>
            </a:r>
          </a:p>
          <a:p>
            <a:pPr lvl="1"/>
            <a:r>
              <a:rPr lang="en-US" i="1" dirty="0"/>
              <a:t>Reduce activation energy needed to break H-bonds between bases of nucleotides</a:t>
            </a:r>
          </a:p>
          <a:p>
            <a:endParaRPr lang="en-US" dirty="0"/>
          </a:p>
          <a:p>
            <a:r>
              <a:rPr lang="en-US" dirty="0"/>
              <a:t>TWO replication forks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5289002" y="4453627"/>
            <a:ext cx="760347" cy="13202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11622" y="4455619"/>
            <a:ext cx="760347" cy="13202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Replication</a:t>
            </a:r>
          </a:p>
        </p:txBody>
      </p:sp>
      <p:pic>
        <p:nvPicPr>
          <p:cNvPr id="7" name="Picture 2" descr="figure_06_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33" y="3384088"/>
            <a:ext cx="6166467" cy="333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078DDAE-3C6A-5047-B413-BD49A271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95" y="1600200"/>
            <a:ext cx="4630283" cy="4876800"/>
          </a:xfrm>
        </p:spPr>
        <p:txBody>
          <a:bodyPr/>
          <a:lstStyle/>
          <a:p>
            <a:r>
              <a:rPr lang="en-US" dirty="0"/>
              <a:t>Begins at an ORC (origin of replication)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Enzymes </a:t>
            </a:r>
            <a:r>
              <a:rPr lang="en-US" i="1" dirty="0"/>
              <a:t>denature</a:t>
            </a:r>
            <a:r>
              <a:rPr lang="en-US" dirty="0"/>
              <a:t> (‘unzip’) the double strand </a:t>
            </a:r>
          </a:p>
          <a:p>
            <a:pPr lvl="1"/>
            <a:r>
              <a:rPr lang="en-US" i="1" dirty="0"/>
              <a:t>Reduce activation energy needed to break H-bonds between bases of nucleotides</a:t>
            </a:r>
          </a:p>
          <a:p>
            <a:endParaRPr lang="en-US" dirty="0"/>
          </a:p>
          <a:p>
            <a:r>
              <a:rPr lang="en-US" dirty="0"/>
              <a:t>TWO replication forks</a:t>
            </a:r>
          </a:p>
        </p:txBody>
      </p:sp>
    </p:spTree>
    <p:extLst>
      <p:ext uri="{BB962C8B-B14F-4D97-AF65-F5344CB8AC3E}">
        <p14:creationId xmlns:p14="http://schemas.microsoft.com/office/powerpoint/2010/main" val="123184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grows 5’ to 3’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37760" cy="4876800"/>
          </a:xfrm>
        </p:spPr>
        <p:txBody>
          <a:bodyPr/>
          <a:lstStyle/>
          <a:p>
            <a:r>
              <a:rPr lang="en-US" dirty="0" err="1"/>
              <a:t>Phosphodiester</a:t>
            </a:r>
            <a:r>
              <a:rPr lang="en-US" dirty="0"/>
              <a:t> bonds to join nucleotides together </a:t>
            </a:r>
            <a:r>
              <a:rPr lang="en-US" i="1" dirty="0"/>
              <a:t>exclusively</a:t>
            </a:r>
            <a:r>
              <a:rPr lang="en-US" dirty="0"/>
              <a:t> add the new nucleotide at the 3’ Carbon </a:t>
            </a:r>
          </a:p>
        </p:txBody>
      </p:sp>
      <p:pic>
        <p:nvPicPr>
          <p:cNvPr id="5" name="Picture 2" descr="figure_02_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620" y="429803"/>
            <a:ext cx="2925763" cy="631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F39966-753C-4244-9341-461FCB0888FC}"/>
              </a:ext>
            </a:extLst>
          </p:cNvPr>
          <p:cNvSpPr txBox="1"/>
          <p:nvPr/>
        </p:nvSpPr>
        <p:spPr>
          <a:xfrm>
            <a:off x="5730240" y="1386840"/>
            <a:ext cx="4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F9BE24-DB0B-0441-8DC3-F6469CFBDE4A}"/>
              </a:ext>
            </a:extLst>
          </p:cNvPr>
          <p:cNvSpPr txBox="1"/>
          <p:nvPr/>
        </p:nvSpPr>
        <p:spPr>
          <a:xfrm>
            <a:off x="5730240" y="2773680"/>
            <a:ext cx="4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E00467-AD51-5640-A490-DDEF286C3B6B}"/>
              </a:ext>
            </a:extLst>
          </p:cNvPr>
          <p:cNvSpPr txBox="1"/>
          <p:nvPr/>
        </p:nvSpPr>
        <p:spPr>
          <a:xfrm>
            <a:off x="5702150" y="4158585"/>
            <a:ext cx="498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92477E-9F36-2C4C-89C4-07E18C208CD9}"/>
              </a:ext>
            </a:extLst>
          </p:cNvPr>
          <p:cNvSpPr txBox="1"/>
          <p:nvPr/>
        </p:nvSpPr>
        <p:spPr>
          <a:xfrm>
            <a:off x="5778350" y="5545425"/>
            <a:ext cx="4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368261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grows 5’ to 3’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74920" cy="4876800"/>
          </a:xfrm>
        </p:spPr>
        <p:txBody>
          <a:bodyPr/>
          <a:lstStyle/>
          <a:p>
            <a:r>
              <a:rPr lang="en-US" dirty="0"/>
              <a:t>Phosphodiester bonds to join nucleotides together </a:t>
            </a:r>
            <a:r>
              <a:rPr lang="en-US" i="1" dirty="0"/>
              <a:t>exclusively</a:t>
            </a:r>
            <a:r>
              <a:rPr lang="en-US" dirty="0"/>
              <a:t> add the new nucleotide at the 3’ Carbon</a:t>
            </a:r>
          </a:p>
          <a:p>
            <a:r>
              <a:rPr lang="en-US" dirty="0"/>
              <a:t>DNA is replicated 5’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3’ direction</a:t>
            </a:r>
          </a:p>
          <a:p>
            <a:r>
              <a:rPr lang="en-US" dirty="0">
                <a:solidFill>
                  <a:schemeClr val="tx2"/>
                </a:solidFill>
              </a:rPr>
              <a:t>Polymerase</a:t>
            </a:r>
            <a:r>
              <a:rPr lang="en-US" dirty="0"/>
              <a:t>: enzyme that catalyzes the addition of nucleotides </a:t>
            </a:r>
          </a:p>
        </p:txBody>
      </p:sp>
      <p:pic>
        <p:nvPicPr>
          <p:cNvPr id="4" name="Picture 2" descr="figure_06_1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98" y="4534815"/>
            <a:ext cx="6419615" cy="224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80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RJaSMxin2IgcW0I" descr="326353E0-252D-472D-9734-4642CF51B8BE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5" y="3206029"/>
            <a:ext cx="7246816" cy="3651971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133687" y="164561"/>
            <a:ext cx="8848425" cy="7635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latin typeface="Calibri" charset="0"/>
                <a:ea typeface="MS PGothic" charset="0"/>
              </a:rPr>
              <a:t>Considering that DNA grows 5’ to 3’….</a:t>
            </a:r>
            <a:endParaRPr lang="en-US" sz="3600" dirty="0">
              <a:solidFill>
                <a:srgbClr val="292934"/>
              </a:solidFill>
              <a:latin typeface="Calibri" charset="0"/>
              <a:ea typeface="MS PGothic" charset="0"/>
            </a:endParaRPr>
          </a:p>
        </p:txBody>
      </p:sp>
      <p:pic>
        <p:nvPicPr>
          <p:cNvPr id="6" name="Picture 2" descr="figure_06_1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111" y="845927"/>
            <a:ext cx="6419615" cy="224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45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grows 5’ to 3’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95420" cy="4876800"/>
          </a:xfrm>
        </p:spPr>
        <p:txBody>
          <a:bodyPr/>
          <a:lstStyle/>
          <a:p>
            <a:r>
              <a:rPr lang="en-US" dirty="0" err="1"/>
              <a:t>Phosphodiester</a:t>
            </a:r>
            <a:r>
              <a:rPr lang="en-US" dirty="0"/>
              <a:t> bonds to join nucleotides together </a:t>
            </a:r>
            <a:r>
              <a:rPr lang="en-US" i="1" dirty="0"/>
              <a:t>exclusively</a:t>
            </a:r>
            <a:r>
              <a:rPr lang="en-US" dirty="0"/>
              <a:t> add the new nucleotide at the 3’ Carbon</a:t>
            </a:r>
          </a:p>
          <a:p>
            <a:r>
              <a:rPr lang="en-US" dirty="0"/>
              <a:t>DNA is replicated 5’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3’ direction</a:t>
            </a:r>
          </a:p>
          <a:p>
            <a:r>
              <a:rPr lang="en-US" dirty="0">
                <a:solidFill>
                  <a:schemeClr val="tx2"/>
                </a:solidFill>
              </a:rPr>
              <a:t>Polymerase </a:t>
            </a:r>
            <a:r>
              <a:rPr lang="en-US" dirty="0"/>
              <a:t>reads the DNA template in the 3’</a:t>
            </a:r>
            <a:r>
              <a:rPr lang="en-US" dirty="0">
                <a:sym typeface="Wingdings"/>
              </a:rPr>
              <a:t> 5’ direction</a:t>
            </a:r>
            <a:endParaRPr lang="en-US" dirty="0"/>
          </a:p>
        </p:txBody>
      </p:sp>
      <p:pic>
        <p:nvPicPr>
          <p:cNvPr id="5" name="Picture 2" descr="figure_06_11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1"/>
          <a:stretch/>
        </p:blipFill>
        <p:spPr bwMode="auto">
          <a:xfrm>
            <a:off x="304800" y="4393677"/>
            <a:ext cx="8531225" cy="235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FC13CC8-CC9A-D242-91E8-DABF9561B7A7}"/>
              </a:ext>
            </a:extLst>
          </p:cNvPr>
          <p:cNvCxnSpPr>
            <a:cxnSpLocks/>
          </p:cNvCxnSpPr>
          <p:nvPr/>
        </p:nvCxnSpPr>
        <p:spPr>
          <a:xfrm flipH="1" flipV="1">
            <a:off x="1935480" y="5802976"/>
            <a:ext cx="243840" cy="62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AEC2264-D12D-1049-A0E1-17F4F09F5A12}"/>
              </a:ext>
            </a:extLst>
          </p:cNvPr>
          <p:cNvSpPr/>
          <p:nvPr/>
        </p:nvSpPr>
        <p:spPr>
          <a:xfrm>
            <a:off x="2895600" y="4393677"/>
            <a:ext cx="6096000" cy="2350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FC577C-6267-4146-BE9E-0DF7DDEFB60D}"/>
              </a:ext>
            </a:extLst>
          </p:cNvPr>
          <p:cNvSpPr txBox="1"/>
          <p:nvPr/>
        </p:nvSpPr>
        <p:spPr>
          <a:xfrm>
            <a:off x="1219200" y="6426030"/>
            <a:ext cx="30444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New nucleotide to be added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77EB2B2-2C96-394F-A871-4DD96E911942}"/>
              </a:ext>
            </a:extLst>
          </p:cNvPr>
          <p:cNvSpPr/>
          <p:nvPr/>
        </p:nvSpPr>
        <p:spPr>
          <a:xfrm rot="1272279">
            <a:off x="2748062" y="5787736"/>
            <a:ext cx="498058" cy="58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2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0" grpId="1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303" y="259080"/>
            <a:ext cx="8229600" cy="990600"/>
          </a:xfrm>
        </p:spPr>
        <p:txBody>
          <a:bodyPr/>
          <a:lstStyle/>
          <a:p>
            <a:r>
              <a:rPr lang="en-US" dirty="0"/>
              <a:t>Asymmetry at the replication fork</a:t>
            </a:r>
          </a:p>
        </p:txBody>
      </p:sp>
      <p:pic>
        <p:nvPicPr>
          <p:cNvPr id="4" name="Content Placeholder 3" descr="640px-0323_DNA_Replicatio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 t="5479" b="-1308"/>
          <a:stretch/>
        </p:blipFill>
        <p:spPr>
          <a:xfrm>
            <a:off x="4249988" y="2289482"/>
            <a:ext cx="4724915" cy="41110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66F0AD-2414-C940-97F4-A2A3F3EF41F7}"/>
              </a:ext>
            </a:extLst>
          </p:cNvPr>
          <p:cNvSpPr txBox="1"/>
          <p:nvPr/>
        </p:nvSpPr>
        <p:spPr>
          <a:xfrm>
            <a:off x="158755" y="1142999"/>
            <a:ext cx="39437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Because DNA polymerizes exclusively 5’ to 3’: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Polymerization </a:t>
            </a:r>
            <a:r>
              <a:rPr lang="en-US" sz="2000" i="1" dirty="0"/>
              <a:t>at each </a:t>
            </a:r>
            <a:r>
              <a:rPr lang="en-US" sz="2000" dirty="0"/>
              <a:t>replication fork goes in two directions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Leading strand is </a:t>
            </a:r>
            <a:r>
              <a:rPr lang="en-US" sz="2000" dirty="0">
                <a:solidFill>
                  <a:srgbClr val="D2533C"/>
                </a:solidFill>
              </a:rPr>
              <a:t>continuous</a:t>
            </a:r>
            <a:r>
              <a:rPr lang="en-US" sz="2000" dirty="0"/>
              <a:t> and grows TOWARDS the unwinding template at the replication fork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Lagging strand grows away from the replication fork</a:t>
            </a:r>
          </a:p>
        </p:txBody>
      </p:sp>
    </p:spTree>
    <p:extLst>
      <p:ext uri="{BB962C8B-B14F-4D97-AF65-F5344CB8AC3E}">
        <p14:creationId xmlns:p14="http://schemas.microsoft.com/office/powerpoint/2010/main" val="216933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5: DNA and Chromosomes</a:t>
            </a:r>
          </a:p>
          <a:p>
            <a:r>
              <a:rPr lang="en-US" dirty="0"/>
              <a:t>Chapter 6: DNA Replication</a:t>
            </a:r>
          </a:p>
        </p:txBody>
      </p:sp>
    </p:spTree>
    <p:extLst>
      <p:ext uri="{BB962C8B-B14F-4D97-AF65-F5344CB8AC3E}">
        <p14:creationId xmlns:p14="http://schemas.microsoft.com/office/powerpoint/2010/main" val="346156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/>
              <a:t>Asymmetry at the replication fork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755" y="1142999"/>
            <a:ext cx="39437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Because DNA polymerizes exclusively 5’ to 3’: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Polymerization </a:t>
            </a:r>
            <a:r>
              <a:rPr lang="en-US" sz="2000" i="1" dirty="0"/>
              <a:t>at each </a:t>
            </a:r>
            <a:r>
              <a:rPr lang="en-US" sz="2000" dirty="0"/>
              <a:t>replication fork goes in two directions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Leading strand is </a:t>
            </a:r>
            <a:r>
              <a:rPr lang="en-US" sz="2000" dirty="0">
                <a:solidFill>
                  <a:srgbClr val="D2533C"/>
                </a:solidFill>
              </a:rPr>
              <a:t>continuous</a:t>
            </a:r>
            <a:r>
              <a:rPr lang="en-US" sz="2000" dirty="0"/>
              <a:t> and grows TOWARDS the unwinding template at the replication fork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Lagging strand grows away from the replication fork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Replication of the lagging strand is </a:t>
            </a:r>
            <a:r>
              <a:rPr lang="en-US" sz="2000" dirty="0">
                <a:solidFill>
                  <a:srgbClr val="D2533C"/>
                </a:solidFill>
              </a:rPr>
              <a:t>discontinuous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Polymerizes in fragments called </a:t>
            </a:r>
            <a:r>
              <a:rPr lang="en-US" sz="2000" dirty="0" err="1"/>
              <a:t>okazaki</a:t>
            </a:r>
            <a:r>
              <a:rPr lang="en-US" sz="2000" dirty="0"/>
              <a:t> fragments</a:t>
            </a:r>
          </a:p>
        </p:txBody>
      </p:sp>
      <p:pic>
        <p:nvPicPr>
          <p:cNvPr id="6" name="Picture 5" descr="dna_replication_yourgen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74" y="2515087"/>
            <a:ext cx="4850025" cy="29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0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0" y="533400"/>
            <a:ext cx="905209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TWO replication forks at each ORC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20" y="1926075"/>
            <a:ext cx="8748160" cy="4457735"/>
          </a:xfrm>
        </p:spPr>
        <p:txBody>
          <a:bodyPr/>
          <a:lstStyle/>
          <a:p>
            <a:r>
              <a:rPr lang="en-US" dirty="0"/>
              <a:t>What would this look like?</a:t>
            </a:r>
          </a:p>
          <a:p>
            <a:endParaRPr lang="en-US" dirty="0"/>
          </a:p>
          <a:p>
            <a:r>
              <a:rPr lang="en-US" dirty="0"/>
              <a:t>Where are the 5’ and 3’ ends of the template (parental) DNA?</a:t>
            </a:r>
          </a:p>
          <a:p>
            <a:endParaRPr lang="en-US" dirty="0"/>
          </a:p>
          <a:p>
            <a:r>
              <a:rPr lang="en-US" dirty="0"/>
              <a:t>Where are the 5’ and 3’ ends of the new (daughter) DNA?</a:t>
            </a:r>
          </a:p>
          <a:p>
            <a:endParaRPr lang="en-US" dirty="0"/>
          </a:p>
          <a:p>
            <a:r>
              <a:rPr lang="en-US" dirty="0"/>
              <a:t>Where would the lagging strand and </a:t>
            </a:r>
            <a:r>
              <a:rPr lang="en-US" dirty="0" err="1"/>
              <a:t>okazaki</a:t>
            </a:r>
            <a:r>
              <a:rPr lang="en-US" dirty="0"/>
              <a:t> fragments be?</a:t>
            </a:r>
          </a:p>
          <a:p>
            <a:endParaRPr lang="en-US" dirty="0"/>
          </a:p>
          <a:p>
            <a:r>
              <a:rPr lang="en-US" dirty="0"/>
              <a:t>Can you draw it? (without using the text or internet!)</a:t>
            </a:r>
          </a:p>
        </p:txBody>
      </p:sp>
    </p:spTree>
    <p:extLst>
      <p:ext uri="{BB962C8B-B14F-4D97-AF65-F5344CB8AC3E}">
        <p14:creationId xmlns:p14="http://schemas.microsoft.com/office/powerpoint/2010/main" val="427357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_06_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82" y="963376"/>
            <a:ext cx="7110731" cy="551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2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4723181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RNA primers to initiate 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56072" cy="4876800"/>
          </a:xfrm>
        </p:spPr>
        <p:txBody>
          <a:bodyPr/>
          <a:lstStyle/>
          <a:p>
            <a:r>
              <a:rPr lang="en-US" dirty="0"/>
              <a:t>DNA polymerase needs a nucleotide polymer (a “free end”) to build on</a:t>
            </a:r>
          </a:p>
          <a:p>
            <a:pPr lvl="1"/>
            <a:r>
              <a:rPr lang="en-US" dirty="0"/>
              <a:t>Short sequences of RNA serve this function and ‘prime’ the polymerase to replicate</a:t>
            </a:r>
          </a:p>
        </p:txBody>
      </p:sp>
      <p:pic>
        <p:nvPicPr>
          <p:cNvPr id="4" name="Picture 2" descr="figure_06_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547" y="463228"/>
            <a:ext cx="3814763" cy="631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igure_06_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2"/>
          <a:stretch/>
        </p:blipFill>
        <p:spPr bwMode="auto">
          <a:xfrm>
            <a:off x="1299515" y="3738580"/>
            <a:ext cx="2861006" cy="303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96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06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40" y="488297"/>
            <a:ext cx="3735388" cy="631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43" y="1600200"/>
            <a:ext cx="5734757" cy="4876800"/>
          </a:xfrm>
        </p:spPr>
        <p:txBody>
          <a:bodyPr/>
          <a:lstStyle/>
          <a:p>
            <a:r>
              <a:rPr lang="en-US" dirty="0"/>
              <a:t>Semiconservative replication!</a:t>
            </a:r>
          </a:p>
          <a:p>
            <a:pPr lvl="1"/>
            <a:r>
              <a:rPr lang="en-US" dirty="0"/>
              <a:t>Enabled by base pairing</a:t>
            </a:r>
          </a:p>
          <a:p>
            <a:pPr lvl="1"/>
            <a:r>
              <a:rPr lang="en-US" dirty="0"/>
              <a:t>‘old’ strand serves as a template</a:t>
            </a:r>
          </a:p>
          <a:p>
            <a:pPr lvl="1"/>
            <a:r>
              <a:rPr lang="en-US" dirty="0"/>
              <a:t>‘new’ strand is made to complement ‘old’ strand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r>
              <a:rPr lang="en-US" b="1" dirty="0"/>
              <a:t>Essential that DNA is copied correctly</a:t>
            </a:r>
            <a:endParaRPr lang="en-US" dirty="0"/>
          </a:p>
          <a:p>
            <a:pPr lvl="1"/>
            <a:r>
              <a:rPr lang="en-US" dirty="0"/>
              <a:t>any errors will be passed on during subsequent  rounds of replication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6160320" cy="990600"/>
          </a:xfrm>
        </p:spPr>
        <p:txBody>
          <a:bodyPr/>
          <a:lstStyle/>
          <a:p>
            <a:r>
              <a:rPr lang="en-US" dirty="0"/>
              <a:t>A Mechanism for Heredity</a:t>
            </a:r>
          </a:p>
        </p:txBody>
      </p:sp>
    </p:spTree>
    <p:extLst>
      <p:ext uri="{BB962C8B-B14F-4D97-AF65-F5344CB8AC3E}">
        <p14:creationId xmlns:p14="http://schemas.microsoft.com/office/powerpoint/2010/main" val="352650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44" y="533400"/>
            <a:ext cx="589522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Mistakes would be disastrous!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44" y="1984189"/>
            <a:ext cx="5821547" cy="3638132"/>
          </a:xfrm>
        </p:spPr>
        <p:txBody>
          <a:bodyPr>
            <a:normAutofit fontScale="85000" lnSpcReduction="20000"/>
          </a:bodyPr>
          <a:lstStyle/>
          <a:p>
            <a:pPr marL="0" lvl="1" indent="0">
              <a:buNone/>
            </a:pPr>
            <a:r>
              <a:rPr lang="en-US" sz="2600" b="1" dirty="0"/>
              <a:t>Changes in DNA sequence impact protein sequence/structure/function…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DNA polymerase is very accurate and rarely makes mistakes</a:t>
            </a:r>
          </a:p>
          <a:p>
            <a:pPr lvl="1"/>
            <a:r>
              <a:rPr lang="en-US" dirty="0"/>
              <a:t>1:10,000,000 nucleotides</a:t>
            </a:r>
          </a:p>
          <a:p>
            <a:pPr lvl="1"/>
            <a:endParaRPr lang="en-US" dirty="0"/>
          </a:p>
          <a:p>
            <a:r>
              <a:rPr lang="en-US" dirty="0"/>
              <a:t>DNA polymerase has an error correction function</a:t>
            </a:r>
          </a:p>
          <a:p>
            <a:pPr lvl="1"/>
            <a:r>
              <a:rPr lang="en-US" dirty="0"/>
              <a:t>Enzymes can catalyze reactions in both directions </a:t>
            </a:r>
            <a:r>
              <a:rPr lang="en-US" dirty="0">
                <a:sym typeface="Wingdings"/>
              </a:rPr>
              <a:t> c</a:t>
            </a:r>
            <a:r>
              <a:rPr lang="en-US" dirty="0"/>
              <a:t>an add or remove nucleotides</a:t>
            </a:r>
          </a:p>
        </p:txBody>
      </p:sp>
      <p:pic>
        <p:nvPicPr>
          <p:cNvPr id="4" name="Picture 2" descr="figure_06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3" y="413093"/>
            <a:ext cx="2925763" cy="631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59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752600"/>
          </a:xfrm>
        </p:spPr>
        <p:txBody>
          <a:bodyPr/>
          <a:lstStyle/>
          <a:p>
            <a:r>
              <a:rPr lang="en-US" dirty="0"/>
              <a:t>Proper base pairing is essential for semiconservative replication…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32427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other base pairs form just as many Hydrogen bonds.  Why might these be disfavored?</a:t>
            </a:r>
          </a:p>
        </p:txBody>
      </p:sp>
      <p:pic>
        <p:nvPicPr>
          <p:cNvPr id="4" name="Picture 2" descr="figure_05_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25" b="6099"/>
          <a:stretch/>
        </p:blipFill>
        <p:spPr bwMode="auto">
          <a:xfrm rot="5400000">
            <a:off x="563677" y="3027182"/>
            <a:ext cx="3212456" cy="36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igure_q05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3" y="2865811"/>
            <a:ext cx="3691466" cy="372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68400" y="3014134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Pairing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5068" y="252466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Incorrect Pairing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790268" y="2865811"/>
            <a:ext cx="1964267" cy="39921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and organization of chromatin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9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0" y="436661"/>
            <a:ext cx="8229600" cy="990600"/>
          </a:xfrm>
        </p:spPr>
        <p:txBody>
          <a:bodyPr/>
          <a:lstStyle/>
          <a:p>
            <a:r>
              <a:rPr lang="en-US" dirty="0"/>
              <a:t>DNA is organized into chromosomes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9628" y="1600200"/>
            <a:ext cx="2994372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Chromosome: linear DNA molecule that is extremely well packaged by protein</a:t>
            </a:r>
          </a:p>
          <a:p>
            <a:pPr lvl="1"/>
            <a:r>
              <a:rPr lang="en-US" dirty="0"/>
              <a:t>DNA + packaging protein = chromatin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humans:</a:t>
            </a:r>
          </a:p>
          <a:p>
            <a:r>
              <a:rPr lang="en-US" dirty="0"/>
              <a:t>23 PAIRS of chromosomes</a:t>
            </a:r>
          </a:p>
          <a:p>
            <a:pPr lvl="1"/>
            <a:r>
              <a:rPr lang="en-US" dirty="0"/>
              <a:t>Numbered according to size, except for the sex determinant chromosomes (</a:t>
            </a:r>
            <a:r>
              <a:rPr lang="en-US" dirty="0" err="1"/>
              <a:t>x&amp;y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Alleles</a:t>
            </a:r>
            <a:r>
              <a:rPr lang="en-US" dirty="0"/>
              <a:t>: versions of the same chromosome or gene- one paternal, one maternal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2" descr="figure_05_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5"/>
          <a:stretch/>
        </p:blipFill>
        <p:spPr bwMode="auto">
          <a:xfrm>
            <a:off x="146060" y="1427261"/>
            <a:ext cx="6003568" cy="311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igure_05_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2" y="4713941"/>
            <a:ext cx="3956755" cy="1958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20443" y="5148111"/>
            <a:ext cx="248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Interphase chromatin is organized, not randomly distributed</a:t>
            </a:r>
          </a:p>
        </p:txBody>
      </p:sp>
    </p:spTree>
    <p:extLst>
      <p:ext uri="{BB962C8B-B14F-4D97-AF65-F5344CB8AC3E}">
        <p14:creationId xmlns:p14="http://schemas.microsoft.com/office/powerpoint/2010/main" val="41593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848"/>
            <a:ext cx="8229600" cy="990600"/>
          </a:xfrm>
        </p:spPr>
        <p:txBody>
          <a:bodyPr/>
          <a:lstStyle/>
          <a:p>
            <a:r>
              <a:rPr lang="en-US" dirty="0"/>
              <a:t>a LOT of genetic information</a:t>
            </a:r>
          </a:p>
        </p:txBody>
      </p:sp>
      <p:pic>
        <p:nvPicPr>
          <p:cNvPr id="4" name="Picture 3" descr="Tennis-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86" y="1492314"/>
            <a:ext cx="1811114" cy="18111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3427"/>
            <a:ext cx="8229600" cy="4876800"/>
          </a:xfrm>
        </p:spPr>
        <p:txBody>
          <a:bodyPr/>
          <a:lstStyle/>
          <a:p>
            <a:r>
              <a:rPr lang="en-US" dirty="0"/>
              <a:t>A human cell has ~2m of DNA</a:t>
            </a:r>
          </a:p>
          <a:p>
            <a:r>
              <a:rPr lang="en-US" dirty="0"/>
              <a:t>All the DNA in all your cells would stretch TWICE the width of the solar system</a:t>
            </a:r>
          </a:p>
          <a:p>
            <a:r>
              <a:rPr lang="en-US" dirty="0"/>
              <a:t>A nucleus is only about 6</a:t>
            </a:r>
            <a:r>
              <a:rPr lang="en-US" dirty="0">
                <a:latin typeface="Symbol" charset="2"/>
                <a:cs typeface="Symbol" charset="2"/>
              </a:rPr>
              <a:t>m</a:t>
            </a:r>
            <a:r>
              <a:rPr lang="en-US" dirty="0"/>
              <a:t>m = 0.000006m wide</a:t>
            </a:r>
          </a:p>
          <a:p>
            <a:pPr marL="0" indent="0">
              <a:buNone/>
            </a:pPr>
            <a:r>
              <a:rPr lang="en-US" dirty="0"/>
              <a:t>	like packing 24 miles of thread into a tennis ball</a:t>
            </a:r>
          </a:p>
          <a:p>
            <a:r>
              <a:rPr lang="en-US" dirty="0"/>
              <a:t>How does it fit?</a:t>
            </a:r>
          </a:p>
        </p:txBody>
      </p:sp>
      <p:pic>
        <p:nvPicPr>
          <p:cNvPr id="5" name="Picture 4" descr="chromat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83" y="3182597"/>
            <a:ext cx="4194603" cy="3649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256" y="4319933"/>
            <a:ext cx="236459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Layer upon layer of organization!</a:t>
            </a:r>
          </a:p>
        </p:txBody>
      </p:sp>
    </p:spTree>
    <p:extLst>
      <p:ext uri="{BB962C8B-B14F-4D97-AF65-F5344CB8AC3E}">
        <p14:creationId xmlns:p14="http://schemas.microsoft.com/office/powerpoint/2010/main" val="261947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and be able to explain the structure of DNA and how it serves as a mechanism of for heredity.</a:t>
            </a:r>
          </a:p>
          <a:p>
            <a:endParaRPr lang="en-US" dirty="0"/>
          </a:p>
          <a:p>
            <a:r>
              <a:rPr lang="en-US" dirty="0"/>
              <a:t>Understand and be able to describe the dynamic nature of  chromatin structure throughout the cell cycle</a:t>
            </a:r>
          </a:p>
          <a:p>
            <a:endParaRPr lang="en-US" dirty="0"/>
          </a:p>
          <a:p>
            <a:r>
              <a:rPr lang="en-US" dirty="0"/>
              <a:t>Understand and be able to provide examples of how and why chromatin access is regulated</a:t>
            </a:r>
          </a:p>
          <a:p>
            <a:endParaRPr lang="en-US" dirty="0"/>
          </a:p>
          <a:p>
            <a:r>
              <a:rPr lang="en-US" dirty="0"/>
              <a:t>Be able to describe (with pictures) how DNA is replicated and what a replication fork looks like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520"/>
            <a:ext cx="8229600" cy="990600"/>
          </a:xfrm>
        </p:spPr>
        <p:txBody>
          <a:bodyPr/>
          <a:lstStyle/>
          <a:p>
            <a:r>
              <a:rPr lang="en-US" dirty="0"/>
              <a:t>Nucleosomes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80" y="1174319"/>
            <a:ext cx="5140864" cy="5578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Basic unit of chromosome structure</a:t>
            </a:r>
          </a:p>
          <a:p>
            <a:r>
              <a:rPr lang="en-US" sz="2200" dirty="0"/>
              <a:t>Chromatin is wrapped around an octamer of proteins known as histones </a:t>
            </a:r>
            <a:r>
              <a:rPr lang="en-US" sz="2200" b="1" dirty="0">
                <a:solidFill>
                  <a:srgbClr val="C00000"/>
                </a:solidFill>
              </a:rPr>
              <a:t>histones + DNA </a:t>
            </a:r>
            <a:r>
              <a:rPr lang="en-US" sz="2200" b="1" dirty="0">
                <a:solidFill>
                  <a:srgbClr val="C00000"/>
                </a:solidFill>
                <a:sym typeface="Wingdings"/>
              </a:rPr>
              <a:t>= nucleosome</a:t>
            </a:r>
          </a:p>
          <a:p>
            <a:endParaRPr lang="en-US" sz="2200" dirty="0">
              <a:sym typeface="Wingdings"/>
            </a:endParaRPr>
          </a:p>
          <a:p>
            <a:endParaRPr lang="en-US" sz="2200" dirty="0">
              <a:sym typeface="Wingdings"/>
            </a:endParaRPr>
          </a:p>
          <a:p>
            <a:r>
              <a:rPr lang="en-US" sz="2200" dirty="0">
                <a:sym typeface="Wingdings"/>
              </a:rPr>
              <a:t>A 5</a:t>
            </a:r>
            <a:r>
              <a:rPr lang="en-US" sz="2200" baseline="30000" dirty="0">
                <a:sym typeface="Wingdings"/>
              </a:rPr>
              <a:t>th</a:t>
            </a:r>
            <a:r>
              <a:rPr lang="en-US" sz="2200" dirty="0">
                <a:sym typeface="Wingdings"/>
              </a:rPr>
              <a:t> histone (H1)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binds the ‘linker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region’ between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nucleosomes </a:t>
            </a:r>
          </a:p>
          <a:p>
            <a:pPr marL="0" indent="0">
              <a:buNone/>
            </a:pPr>
            <a:r>
              <a:rPr lang="en-US" sz="2200" dirty="0">
                <a:sym typeface="Wingdings"/>
              </a:rPr>
              <a:t>chromatin fiber</a:t>
            </a:r>
            <a:endParaRPr lang="en-US" sz="2200" dirty="0"/>
          </a:p>
        </p:txBody>
      </p:sp>
      <p:pic>
        <p:nvPicPr>
          <p:cNvPr id="8" name="Picture 7" descr="screen_shot_2014-01-31_at_121358_pm-143E94B644C550CD0B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2"/>
          <a:stretch/>
        </p:blipFill>
        <p:spPr>
          <a:xfrm>
            <a:off x="2607909" y="3531968"/>
            <a:ext cx="6476823" cy="2929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09673" y="1455711"/>
            <a:ext cx="2025141" cy="1754327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Histones are essential and the most highly conserved proteins between species</a:t>
            </a:r>
          </a:p>
        </p:txBody>
      </p:sp>
    </p:spTree>
    <p:extLst>
      <p:ext uri="{BB962C8B-B14F-4D97-AF65-F5344CB8AC3E}">
        <p14:creationId xmlns:p14="http://schemas.microsoft.com/office/powerpoint/2010/main" val="376039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05" y="153141"/>
            <a:ext cx="8229600" cy="990600"/>
          </a:xfrm>
        </p:spPr>
        <p:txBody>
          <a:bodyPr/>
          <a:lstStyle/>
          <a:p>
            <a:r>
              <a:rPr lang="en-US" dirty="0"/>
              <a:t>Imaging chromatin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939" y="44490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figure_05_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3"/>
          <a:stretch/>
        </p:blipFill>
        <p:spPr bwMode="auto">
          <a:xfrm>
            <a:off x="3816725" y="1257832"/>
            <a:ext cx="5137150" cy="521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figure_05_2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9" b="16982"/>
          <a:stretch/>
        </p:blipFill>
        <p:spPr bwMode="auto">
          <a:xfrm rot="10800000">
            <a:off x="486715" y="1524000"/>
            <a:ext cx="3102599" cy="326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6714" y="1524000"/>
            <a:ext cx="8467161" cy="157132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6714" y="3177086"/>
            <a:ext cx="8467161" cy="1571321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1212" y="4833591"/>
            <a:ext cx="2874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Microscopy to see chromatin</a:t>
            </a:r>
          </a:p>
        </p:txBody>
      </p:sp>
    </p:spTree>
    <p:extLst>
      <p:ext uri="{BB962C8B-B14F-4D97-AF65-F5344CB8AC3E}">
        <p14:creationId xmlns:p14="http://schemas.microsoft.com/office/powerpoint/2010/main" val="267828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in chromosomes is </a:t>
            </a:r>
            <a:r>
              <a:rPr lang="en-US" i="1" dirty="0"/>
              <a:t>always</a:t>
            </a:r>
            <a:r>
              <a:rPr lang="en-US" dirty="0"/>
              <a:t> highly condensed</a:t>
            </a:r>
          </a:p>
        </p:txBody>
      </p:sp>
      <p:pic>
        <p:nvPicPr>
          <p:cNvPr id="4" name="Picture 2" descr="figure_05_19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9" b="3060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92245" y="4430889"/>
            <a:ext cx="1594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Chromatin fibers </a:t>
            </a:r>
            <a:r>
              <a:rPr lang="en-US" dirty="0"/>
              <a:t>spilling out of a broken nucleus</a:t>
            </a:r>
          </a:p>
        </p:txBody>
      </p:sp>
    </p:spTree>
    <p:extLst>
      <p:ext uri="{BB962C8B-B14F-4D97-AF65-F5344CB8AC3E}">
        <p14:creationId xmlns:p14="http://schemas.microsoft.com/office/powerpoint/2010/main" val="2123837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7" y="166513"/>
            <a:ext cx="8861778" cy="990600"/>
          </a:xfrm>
        </p:spPr>
        <p:txBody>
          <a:bodyPr/>
          <a:lstStyle/>
          <a:p>
            <a:r>
              <a:rPr lang="en-US" dirty="0"/>
              <a:t>Condensation for cell division</a:t>
            </a:r>
          </a:p>
        </p:txBody>
      </p:sp>
      <p:pic>
        <p:nvPicPr>
          <p:cNvPr id="4" name="Picture 2" descr="figure_05_1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6" r="23422" b="6625"/>
          <a:stretch/>
        </p:blipFill>
        <p:spPr bwMode="auto">
          <a:xfrm>
            <a:off x="2841978" y="1345296"/>
            <a:ext cx="6302022" cy="26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website head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7408"/>
            <a:ext cx="9144000" cy="2450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777" y="1845732"/>
            <a:ext cx="2398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Dramatic changes in chromosome </a:t>
            </a:r>
            <a:r>
              <a:rPr lang="en-US" b="1" i="1" dirty="0"/>
              <a:t>condensation</a:t>
            </a:r>
            <a:r>
              <a:rPr lang="en-US" dirty="0"/>
              <a:t> mark the onset of mitotic cell division</a:t>
            </a:r>
          </a:p>
        </p:txBody>
      </p:sp>
    </p:spTree>
    <p:extLst>
      <p:ext uri="{BB962C8B-B14F-4D97-AF65-F5344CB8AC3E}">
        <p14:creationId xmlns:p14="http://schemas.microsoft.com/office/powerpoint/2010/main" val="3787387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structure is Dynamic</a:t>
            </a:r>
          </a:p>
        </p:txBody>
      </p:sp>
      <p:pic>
        <p:nvPicPr>
          <p:cNvPr id="3" name="mc-E11-10-0832-s01">
            <a:hlinkClick r:id="" action="ppaction://media"/>
            <a:extLst>
              <a:ext uri="{FF2B5EF4-FFF2-40B4-BE49-F238E27FC236}">
                <a16:creationId xmlns:a16="http://schemas.microsoft.com/office/drawing/2014/main" xmlns="" id="{BC330237-00C0-5846-921A-96ED9AE7D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9642" y="2039815"/>
            <a:ext cx="4248443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 and function of DNA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9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molecule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26897" cy="28701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Polymer of nucleotides</a:t>
            </a:r>
          </a:p>
          <a:p>
            <a:r>
              <a:rPr lang="en-US" dirty="0"/>
              <a:t>Each nucleotide contains:</a:t>
            </a:r>
          </a:p>
          <a:p>
            <a:pPr lvl="1"/>
            <a:r>
              <a:rPr lang="en-US" dirty="0"/>
              <a:t>Sugar</a:t>
            </a:r>
          </a:p>
          <a:p>
            <a:pPr lvl="1"/>
            <a:r>
              <a:rPr lang="en-US" dirty="0"/>
              <a:t>phosphate</a:t>
            </a:r>
          </a:p>
          <a:p>
            <a:pPr lvl="1"/>
            <a:r>
              <a:rPr lang="en-US" dirty="0"/>
              <a:t>base </a:t>
            </a:r>
          </a:p>
          <a:p>
            <a:pPr lvl="2"/>
            <a:r>
              <a:rPr lang="en-US" dirty="0"/>
              <a:t>Adenine (A)</a:t>
            </a:r>
          </a:p>
          <a:p>
            <a:pPr lvl="2"/>
            <a:r>
              <a:rPr lang="en-US" dirty="0"/>
              <a:t>Guanine (G)</a:t>
            </a:r>
          </a:p>
          <a:p>
            <a:pPr lvl="2"/>
            <a:r>
              <a:rPr lang="en-US" dirty="0"/>
              <a:t>Thymine (T)</a:t>
            </a:r>
          </a:p>
          <a:p>
            <a:pPr lvl="2"/>
            <a:r>
              <a:rPr lang="en-US" dirty="0"/>
              <a:t>Cytosine (C)</a:t>
            </a:r>
          </a:p>
          <a:p>
            <a:r>
              <a:rPr lang="en-US" dirty="0"/>
              <a:t>2 complementary strands</a:t>
            </a:r>
          </a:p>
          <a:p>
            <a:pPr lvl="2"/>
            <a:endParaRPr lang="en-US" dirty="0"/>
          </a:p>
        </p:txBody>
      </p:sp>
      <p:pic>
        <p:nvPicPr>
          <p:cNvPr id="5" name="Picture 2" descr="figure_05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75" y="1247460"/>
            <a:ext cx="4109206" cy="522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90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molecule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26897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Polymer of nucleotides</a:t>
            </a:r>
          </a:p>
          <a:p>
            <a:r>
              <a:rPr lang="en-US" dirty="0"/>
              <a:t>Each nucleotide contains:</a:t>
            </a:r>
          </a:p>
          <a:p>
            <a:pPr lvl="1"/>
            <a:r>
              <a:rPr lang="en-US" dirty="0"/>
              <a:t>Sugar</a:t>
            </a:r>
          </a:p>
          <a:p>
            <a:pPr lvl="1"/>
            <a:r>
              <a:rPr lang="en-US" dirty="0"/>
              <a:t>phosphate</a:t>
            </a:r>
          </a:p>
          <a:p>
            <a:pPr lvl="1"/>
            <a:r>
              <a:rPr lang="en-US" dirty="0"/>
              <a:t>base </a:t>
            </a:r>
          </a:p>
          <a:p>
            <a:pPr lvl="2"/>
            <a:r>
              <a:rPr lang="en-US" dirty="0"/>
              <a:t>Adenine (A)</a:t>
            </a:r>
          </a:p>
          <a:p>
            <a:pPr lvl="2"/>
            <a:r>
              <a:rPr lang="en-US" dirty="0"/>
              <a:t>Guanine (G)</a:t>
            </a:r>
          </a:p>
          <a:p>
            <a:pPr lvl="2"/>
            <a:r>
              <a:rPr lang="en-US" dirty="0"/>
              <a:t>Thymine (T)</a:t>
            </a:r>
          </a:p>
          <a:p>
            <a:pPr lvl="2"/>
            <a:r>
              <a:rPr lang="en-US" dirty="0"/>
              <a:t>Cytosine (C)</a:t>
            </a:r>
          </a:p>
          <a:p>
            <a:r>
              <a:rPr lang="en-US" dirty="0"/>
              <a:t>Nucleotides pair through hydrogen bonding</a:t>
            </a:r>
          </a:p>
          <a:p>
            <a:pPr lvl="1"/>
            <a:r>
              <a:rPr lang="en-US" dirty="0"/>
              <a:t>A pairs with T: 2 hydrogen bonds</a:t>
            </a:r>
          </a:p>
          <a:p>
            <a:pPr lvl="1"/>
            <a:r>
              <a:rPr lang="en-US" dirty="0"/>
              <a:t>G pairs with C: 3 hydrogen bonds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2" descr="figure_05_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9"/>
          <a:stretch/>
        </p:blipFill>
        <p:spPr bwMode="auto">
          <a:xfrm>
            <a:off x="563677" y="391352"/>
            <a:ext cx="7670450" cy="402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8788" y="4512116"/>
            <a:ext cx="4211149" cy="212365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In a 3D DNA molecule: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Pairing happens on a flat plane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Induces a ‘twist’ in the sugar-phosphate backbone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Double helix structure results</a:t>
            </a:r>
          </a:p>
        </p:txBody>
      </p:sp>
    </p:spTree>
    <p:extLst>
      <p:ext uri="{BB962C8B-B14F-4D97-AF65-F5344CB8AC3E}">
        <p14:creationId xmlns:p14="http://schemas.microsoft.com/office/powerpoint/2010/main" val="364689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.url=https://www.polleverywhere.com/multiple_choice_polls/fN7WLP7nvF96NPa" descr="7C5A80D2-A08D-4E8A-9447-FB4F8D588F5F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" y="1921339"/>
            <a:ext cx="6888626" cy="4816172"/>
          </a:xfrm>
          <a:prstGeom prst="rect">
            <a:avLst/>
          </a:prstGeom>
        </p:spPr>
      </p:pic>
      <p:sp>
        <p:nvSpPr>
          <p:cNvPr id="5" name="TPQuestion"/>
          <p:cNvSpPr txBox="1">
            <a:spLocks/>
          </p:cNvSpPr>
          <p:nvPr/>
        </p:nvSpPr>
        <p:spPr>
          <a:xfrm>
            <a:off x="457200" y="371436"/>
            <a:ext cx="82296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Calibri" charset="0"/>
                <a:ea typeface="MS PGothic" charset="0"/>
              </a:rPr>
              <a:t>Chemical interactions, including those that hold the DNA double helix together,  can be interrupted by heat.  </a:t>
            </a:r>
            <a:endParaRPr lang="en-US" sz="2800" dirty="0">
              <a:solidFill>
                <a:srgbClr val="292934"/>
              </a:solidFill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22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DNA replication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5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7137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Central Dogma of Cell Biology: </a:t>
            </a:r>
            <a:br>
              <a:rPr lang="en-US" sz="3600" dirty="0"/>
            </a:br>
            <a:r>
              <a:rPr lang="en-US" sz="3600" dirty="0"/>
              <a:t>DNA as the blueprint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figure_05_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"/>
          <a:stretch/>
        </p:blipFill>
        <p:spPr bwMode="auto">
          <a:xfrm>
            <a:off x="304800" y="1342122"/>
            <a:ext cx="8531225" cy="48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7817" y="6061501"/>
            <a:ext cx="877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How to ensure instructions are passed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accurately to future generations?</a:t>
            </a:r>
          </a:p>
        </p:txBody>
      </p:sp>
    </p:spTree>
    <p:extLst>
      <p:ext uri="{BB962C8B-B14F-4D97-AF65-F5344CB8AC3E}">
        <p14:creationId xmlns:p14="http://schemas.microsoft.com/office/powerpoint/2010/main" val="408719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676</TotalTime>
  <Words>1316</Words>
  <Application>Microsoft Macintosh PowerPoint</Application>
  <PresentationFormat>On-screen Show (4:3)</PresentationFormat>
  <Paragraphs>200</Paragraphs>
  <Slides>34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Clarity</vt:lpstr>
      <vt:lpstr>Assignment reminders:</vt:lpstr>
      <vt:lpstr>Lecture 5</vt:lpstr>
      <vt:lpstr>Lecture 5 Objectives</vt:lpstr>
      <vt:lpstr>Structure and function of DNA</vt:lpstr>
      <vt:lpstr>DNA molecule</vt:lpstr>
      <vt:lpstr>DNA molecule</vt:lpstr>
      <vt:lpstr>PowerPoint Presentation</vt:lpstr>
      <vt:lpstr>DNA replication</vt:lpstr>
      <vt:lpstr>Central Dogma of Cell Biology:  DNA as the blueprint </vt:lpstr>
      <vt:lpstr>A Mechanism for Heredity</vt:lpstr>
      <vt:lpstr>DNA encodes for more then just protein!</vt:lpstr>
      <vt:lpstr>DNA encodes for more then just protein!</vt:lpstr>
      <vt:lpstr>DNA Replication</vt:lpstr>
      <vt:lpstr>DNA Replication</vt:lpstr>
      <vt:lpstr>DNA grows 5’ to 3’</vt:lpstr>
      <vt:lpstr>DNA grows 5’ to 3’</vt:lpstr>
      <vt:lpstr>PowerPoint Presentation</vt:lpstr>
      <vt:lpstr>DNA grows 5’ to 3’</vt:lpstr>
      <vt:lpstr>Asymmetry at the replication fork</vt:lpstr>
      <vt:lpstr>Asymmetry at the replication fork</vt:lpstr>
      <vt:lpstr>There are TWO replication forks at each ORC</vt:lpstr>
      <vt:lpstr>PowerPoint Presentation</vt:lpstr>
      <vt:lpstr>RNA primers to initiate replication</vt:lpstr>
      <vt:lpstr>A Mechanism for Heredity</vt:lpstr>
      <vt:lpstr>Mistakes would be disastrous!</vt:lpstr>
      <vt:lpstr>Proper base pairing is essential for semiconservative replication…</vt:lpstr>
      <vt:lpstr>Structure and organization of chromatin</vt:lpstr>
      <vt:lpstr>DNA is organized into chromosomes</vt:lpstr>
      <vt:lpstr>a LOT of genetic information</vt:lpstr>
      <vt:lpstr>Nucleosomes</vt:lpstr>
      <vt:lpstr>Imaging chromatin</vt:lpstr>
      <vt:lpstr>DNA in chromosomes is always highly condensed</vt:lpstr>
      <vt:lpstr>Condensation for cell division</vt:lpstr>
      <vt:lpstr>Chromatin structure is Dynamic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Amity Manning</dc:creator>
  <cp:lastModifiedBy>Amity Manning</cp:lastModifiedBy>
  <cp:revision>52</cp:revision>
  <dcterms:created xsi:type="dcterms:W3CDTF">2016-03-22T19:41:36Z</dcterms:created>
  <dcterms:modified xsi:type="dcterms:W3CDTF">2018-03-23T15:32:11Z</dcterms:modified>
</cp:coreProperties>
</file>